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Stored procedures/functions and PKG of Oracle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44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SET </a:t>
            </a:r>
            <a:r>
              <a:rPr lang="en-US" dirty="0">
                <a:solidFill>
                  <a:srgbClr val="00B050"/>
                </a:solidFill>
              </a:rPr>
              <a:t>SERVEROUTPUT ON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DECLARE 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--</a:t>
            </a:r>
            <a:r>
              <a:rPr lang="kk-KZ" dirty="0" smtClean="0">
                <a:solidFill>
                  <a:srgbClr val="00B050"/>
                </a:solidFill>
              </a:rPr>
              <a:t>Объявление переменных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BEGIN 	</a:t>
            </a:r>
            <a:r>
              <a:rPr lang="en-US" b="1" dirty="0" err="1" smtClean="0">
                <a:solidFill>
                  <a:srgbClr val="00B050"/>
                </a:solidFill>
              </a:rPr>
              <a:t>test_pkg.Out_Screen</a:t>
            </a:r>
            <a:r>
              <a:rPr lang="en-US" dirty="0" smtClean="0">
                <a:solidFill>
                  <a:srgbClr val="00B050"/>
                </a:solidFill>
              </a:rPr>
              <a:t>(TO_CHAR(</a:t>
            </a:r>
            <a:r>
              <a:rPr lang="en-US" u="sng" dirty="0" err="1" smtClean="0">
                <a:solidFill>
                  <a:srgbClr val="00B050"/>
                </a:solidFill>
              </a:rPr>
              <a:t>test_pkg.Min_Two_Num</a:t>
            </a:r>
            <a:r>
              <a:rPr lang="en-US" u="sng" dirty="0" smtClean="0">
                <a:solidFill>
                  <a:srgbClr val="00B050"/>
                </a:solidFill>
              </a:rPr>
              <a:t>(10,4)</a:t>
            </a:r>
            <a:r>
              <a:rPr lang="en-US" dirty="0" smtClean="0">
                <a:solidFill>
                  <a:srgbClr val="00B050"/>
                </a:solidFill>
              </a:rPr>
              <a:t>)); 	</a:t>
            </a:r>
            <a:r>
              <a:rPr lang="en-US" b="1" dirty="0" err="1" smtClean="0">
                <a:solidFill>
                  <a:srgbClr val="00B050"/>
                </a:solidFill>
              </a:rPr>
              <a:t>test_pkg.Out_Screen</a:t>
            </a:r>
            <a:r>
              <a:rPr lang="en-US" dirty="0" smtClean="0">
                <a:solidFill>
                  <a:srgbClr val="00B050"/>
                </a:solidFill>
              </a:rPr>
              <a:t>(TO_CHAR(</a:t>
            </a:r>
            <a:r>
              <a:rPr lang="en-US" u="sng" dirty="0" err="1" smtClean="0">
                <a:solidFill>
                  <a:srgbClr val="00B050"/>
                </a:solidFill>
              </a:rPr>
              <a:t>test_pkg.Add_Two_Num</a:t>
            </a:r>
            <a:r>
              <a:rPr lang="en-US" u="sng" dirty="0" smtClean="0">
                <a:solidFill>
                  <a:srgbClr val="00B050"/>
                </a:solidFill>
              </a:rPr>
              <a:t>(5,2)</a:t>
            </a:r>
            <a:r>
              <a:rPr lang="en-US" dirty="0" smtClean="0">
                <a:solidFill>
                  <a:srgbClr val="00B050"/>
                </a:solidFill>
              </a:rPr>
              <a:t>)); 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b="1" u="sng" dirty="0" err="1" smtClean="0">
                <a:solidFill>
                  <a:srgbClr val="00B050"/>
                </a:solidFill>
              </a:rPr>
              <a:t>test_pkg.Out_Screen</a:t>
            </a:r>
            <a:r>
              <a:rPr lang="en-US" u="sng" dirty="0" smtClean="0">
                <a:solidFill>
                  <a:srgbClr val="00B050"/>
                </a:solidFill>
              </a:rPr>
              <a:t>(TO_CHAR(</a:t>
            </a:r>
            <a:r>
              <a:rPr lang="en-US" u="sng" dirty="0" err="1" smtClean="0">
                <a:solidFill>
                  <a:srgbClr val="00B050"/>
                </a:solidFill>
              </a:rPr>
              <a:t>test_pkg.Add_Two_Num</a:t>
            </a:r>
            <a:r>
              <a:rPr lang="en-US" u="sng" dirty="0" smtClean="0">
                <a:solidFill>
                  <a:srgbClr val="00B050"/>
                </a:solidFill>
              </a:rPr>
              <a:t>(</a:t>
            </a:r>
            <a:r>
              <a:rPr lang="en-US" u="sng" dirty="0" err="1" smtClean="0">
                <a:solidFill>
                  <a:srgbClr val="00B050"/>
                </a:solidFill>
              </a:rPr>
              <a:t>test_pkg.FACTORIAL</a:t>
            </a:r>
            <a:r>
              <a:rPr lang="en-US" u="sng" dirty="0" smtClean="0">
                <a:solidFill>
                  <a:srgbClr val="00B050"/>
                </a:solidFill>
              </a:rPr>
              <a:t>(5),4)</a:t>
            </a:r>
            <a:r>
              <a:rPr lang="en-US" dirty="0" smtClean="0">
                <a:solidFill>
                  <a:srgbClr val="00B050"/>
                </a:solidFill>
              </a:rPr>
              <a:t>));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END</a:t>
            </a:r>
            <a:r>
              <a:rPr lang="en-US" dirty="0">
                <a:solidFill>
                  <a:srgbClr val="00B050"/>
                </a:solidFill>
              </a:rPr>
              <a:t>;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1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DECLARE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      n number := 50;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       TOSC number := 5;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BEGIN </a:t>
            </a:r>
            <a:endParaRPr lang="en-US" sz="2400" dirty="0">
              <a:solidFill>
                <a:srgbClr val="00B050"/>
              </a:solidFill>
            </a:endParaRPr>
          </a:p>
          <a:p>
            <a:pPr marL="457200" lvl="1" indent="0">
              <a:buNone/>
            </a:pPr>
            <a:r>
              <a:rPr lang="en-US" sz="2000" dirty="0" err="1">
                <a:solidFill>
                  <a:srgbClr val="00B050"/>
                </a:solidFill>
              </a:rPr>
              <a:t>DBMS_OUTPUT.enable</a:t>
            </a:r>
            <a:r>
              <a:rPr lang="en-US" sz="2000" dirty="0">
                <a:solidFill>
                  <a:srgbClr val="00B050"/>
                </a:solidFill>
              </a:rPr>
              <a:t>; </a:t>
            </a:r>
          </a:p>
          <a:p>
            <a:pPr marL="457200" lvl="1" indent="0">
              <a:buNone/>
            </a:pPr>
            <a:r>
              <a:rPr lang="en-US" sz="2000" dirty="0" err="1">
                <a:solidFill>
                  <a:srgbClr val="00B050"/>
                </a:solidFill>
              </a:rPr>
              <a:t>DBMS_OUTPUT.put_line</a:t>
            </a:r>
            <a:r>
              <a:rPr lang="en-US" sz="2000" dirty="0">
                <a:solidFill>
                  <a:srgbClr val="00B050"/>
                </a:solidFill>
              </a:rPr>
              <a:t>(TOSC*n);</a:t>
            </a:r>
            <a:endParaRPr lang="en-US" sz="2400" dirty="0">
              <a:solidFill>
                <a:srgbClr val="00B050"/>
              </a:solidFill>
            </a:endParaRPr>
          </a:p>
          <a:p>
            <a:pPr marL="0" lvl="1" indent="0">
              <a:buNone/>
            </a:pPr>
            <a:r>
              <a:rPr lang="en-US" sz="2000" b="1" dirty="0">
                <a:solidFill>
                  <a:srgbClr val="00B050"/>
                </a:solidFill>
              </a:rPr>
              <a:t>END </a:t>
            </a:r>
            <a:r>
              <a:rPr lang="en-US" sz="2000" b="1" dirty="0" err="1">
                <a:solidFill>
                  <a:srgbClr val="00B050"/>
                </a:solidFill>
              </a:rPr>
              <a:t>Out_Screen</a:t>
            </a:r>
            <a:r>
              <a:rPr lang="en-US" sz="2000" b="1" dirty="0">
                <a:solidFill>
                  <a:srgbClr val="00B050"/>
                </a:solidFill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85288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738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-- PROCEDURE </a:t>
            </a:r>
            <a:r>
              <a:rPr lang="en-US" dirty="0" err="1"/>
              <a:t>Out_Screen</a:t>
            </a:r>
            <a:r>
              <a:rPr lang="en-US" dirty="0"/>
              <a:t> </a:t>
            </a:r>
            <a:r>
              <a:rPr lang="en-US" dirty="0" smtClean="0"/>
              <a:t>--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CREATE </a:t>
            </a:r>
            <a:r>
              <a:rPr lang="en-US" sz="2400" dirty="0" smtClean="0">
                <a:solidFill>
                  <a:srgbClr val="00B050"/>
                </a:solidFill>
              </a:rPr>
              <a:t>OR REPLACE PROCEDURE </a:t>
            </a:r>
            <a:r>
              <a:rPr lang="en-US" sz="2400" b="1" dirty="0" err="1">
                <a:solidFill>
                  <a:srgbClr val="00B050"/>
                </a:solidFill>
              </a:rPr>
              <a:t>Out_Screen</a:t>
            </a:r>
            <a:r>
              <a:rPr lang="en-US" sz="2400" dirty="0">
                <a:solidFill>
                  <a:srgbClr val="00B050"/>
                </a:solidFill>
              </a:rPr>
              <a:t>(TOSC </a:t>
            </a:r>
            <a:r>
              <a:rPr lang="en-US" sz="2400" dirty="0" smtClean="0">
                <a:solidFill>
                  <a:srgbClr val="00B050"/>
                </a:solidFill>
              </a:rPr>
              <a:t>IN number) </a:t>
            </a:r>
            <a:r>
              <a:rPr lang="en-US" sz="2400" dirty="0">
                <a:solidFill>
                  <a:srgbClr val="00B050"/>
                </a:solidFill>
              </a:rPr>
              <a:t>IS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       n number := 50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BEGIN </a:t>
            </a:r>
          </a:p>
          <a:p>
            <a:pPr marL="457200" lvl="1" indent="0">
              <a:buNone/>
            </a:pPr>
            <a:r>
              <a:rPr lang="en-US" sz="2000" dirty="0" err="1">
                <a:solidFill>
                  <a:srgbClr val="00B050"/>
                </a:solidFill>
              </a:rPr>
              <a:t>DBMS_OUTPUT.enable</a:t>
            </a:r>
            <a:r>
              <a:rPr lang="en-US" sz="2000" dirty="0">
                <a:solidFill>
                  <a:srgbClr val="00B050"/>
                </a:solidFill>
              </a:rPr>
              <a:t>; 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457200" lvl="1" indent="0">
              <a:buNone/>
            </a:pPr>
            <a:r>
              <a:rPr lang="en-US" sz="2000" dirty="0" err="1" smtClean="0">
                <a:solidFill>
                  <a:srgbClr val="00B050"/>
                </a:solidFill>
              </a:rPr>
              <a:t>DBMS_OUTPUT.put_line</a:t>
            </a:r>
            <a:r>
              <a:rPr lang="en-US" sz="2000" dirty="0" smtClean="0">
                <a:solidFill>
                  <a:srgbClr val="00B050"/>
                </a:solidFill>
              </a:rPr>
              <a:t>(TOSC*n);</a:t>
            </a:r>
            <a:endParaRPr lang="en-US" sz="2400" dirty="0">
              <a:solidFill>
                <a:srgbClr val="00B050"/>
              </a:solidFill>
            </a:endParaRPr>
          </a:p>
          <a:p>
            <a:pPr marL="0" lvl="1" indent="0">
              <a:buNone/>
            </a:pPr>
            <a:r>
              <a:rPr lang="en-US" sz="2000" b="1" dirty="0">
                <a:solidFill>
                  <a:srgbClr val="00B050"/>
                </a:solidFill>
              </a:rPr>
              <a:t>END </a:t>
            </a:r>
            <a:r>
              <a:rPr lang="en-US" sz="2000" b="1" dirty="0" err="1">
                <a:solidFill>
                  <a:srgbClr val="00B050"/>
                </a:solidFill>
              </a:rPr>
              <a:t>Out_Screen</a:t>
            </a:r>
            <a:r>
              <a:rPr lang="en-US" sz="2000" b="1" dirty="0">
                <a:solidFill>
                  <a:srgbClr val="00B050"/>
                </a:solidFill>
              </a:rPr>
              <a:t>; </a:t>
            </a:r>
            <a:endParaRPr lang="en-US" sz="2000" b="1" dirty="0" smtClean="0">
              <a:solidFill>
                <a:srgbClr val="00B050"/>
              </a:solidFill>
            </a:endParaRPr>
          </a:p>
          <a:p>
            <a:pPr marL="0" lvl="1" indent="0">
              <a:buNone/>
            </a:pPr>
            <a:endParaRPr lang="ru-RU" sz="2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1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-- FUNCTION </a:t>
            </a:r>
            <a:r>
              <a:rPr lang="en-US" dirty="0" err="1"/>
              <a:t>Min_Two_Num</a:t>
            </a:r>
            <a:r>
              <a:rPr lang="en-US" dirty="0"/>
              <a:t> --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CREATE OR REPLACE </a:t>
            </a:r>
            <a:r>
              <a:rPr lang="en-US" dirty="0" smtClean="0">
                <a:solidFill>
                  <a:srgbClr val="00B050"/>
                </a:solidFill>
              </a:rPr>
              <a:t>FUNCTION </a:t>
            </a:r>
            <a:r>
              <a:rPr lang="en-US" dirty="0" err="1" smtClean="0">
                <a:solidFill>
                  <a:srgbClr val="00B050"/>
                </a:solidFill>
              </a:rPr>
              <a:t>Min_Two_Num</a:t>
            </a:r>
            <a:r>
              <a:rPr lang="en-US" dirty="0" smtClean="0">
                <a:solidFill>
                  <a:srgbClr val="00B050"/>
                </a:solidFill>
              </a:rPr>
              <a:t>(A </a:t>
            </a:r>
            <a:r>
              <a:rPr lang="en-US" dirty="0">
                <a:solidFill>
                  <a:srgbClr val="00B050"/>
                </a:solidFill>
              </a:rPr>
              <a:t>IN NUMBER, B IN NUMBER) RETURN NUMBER IS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BEGIN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	RETURN </a:t>
            </a:r>
            <a:r>
              <a:rPr lang="en-US" dirty="0">
                <a:solidFill>
                  <a:srgbClr val="00B050"/>
                </a:solidFill>
              </a:rPr>
              <a:t>(A - B);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END </a:t>
            </a:r>
            <a:r>
              <a:rPr lang="en-US" dirty="0" err="1">
                <a:solidFill>
                  <a:srgbClr val="00B050"/>
                </a:solidFill>
              </a:rPr>
              <a:t>Min_Two_Num</a:t>
            </a:r>
            <a:r>
              <a:rPr lang="en-US" dirty="0">
                <a:solidFill>
                  <a:srgbClr val="00B050"/>
                </a:solidFill>
              </a:rPr>
              <a:t>;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84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-- FUNCTION </a:t>
            </a:r>
            <a:r>
              <a:rPr lang="en-US" dirty="0" err="1"/>
              <a:t>Add_Two_Num</a:t>
            </a:r>
            <a:r>
              <a:rPr lang="en-US" dirty="0"/>
              <a:t> --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CREATE </a:t>
            </a:r>
            <a:r>
              <a:rPr lang="en-US" dirty="0" smtClean="0">
                <a:solidFill>
                  <a:srgbClr val="00B050"/>
                </a:solidFill>
              </a:rPr>
              <a:t>OR REPLACE FUNCTION </a:t>
            </a:r>
            <a:r>
              <a:rPr lang="en-US" dirty="0" err="1">
                <a:solidFill>
                  <a:srgbClr val="00B050"/>
                </a:solidFill>
              </a:rPr>
              <a:t>Add_Two_Num</a:t>
            </a:r>
            <a:r>
              <a:rPr lang="en-US" dirty="0">
                <a:solidFill>
                  <a:srgbClr val="00B050"/>
                </a:solidFill>
              </a:rPr>
              <a:t>(A IN NUMBER, B IN NUMBER) RETURN NUMBER IS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BEGIN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	RETURN </a:t>
            </a:r>
            <a:r>
              <a:rPr lang="en-US" dirty="0">
                <a:solidFill>
                  <a:srgbClr val="00B050"/>
                </a:solidFill>
              </a:rPr>
              <a:t>(A + B);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END </a:t>
            </a:r>
            <a:r>
              <a:rPr lang="en-US" dirty="0" err="1">
                <a:solidFill>
                  <a:srgbClr val="00B050"/>
                </a:solidFill>
              </a:rPr>
              <a:t>Add_Two_Num</a:t>
            </a:r>
            <a:r>
              <a:rPr lang="en-US" dirty="0">
                <a:solidFill>
                  <a:srgbClr val="00B050"/>
                </a:solidFill>
              </a:rPr>
              <a:t>;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56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-- FUNCTION FACTORIAL --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CREATE OR REPLACE FUNCTION FACTORIAL(NUM IN NUMBER) RETURN NUMBER IS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BEGIN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IF (</a:t>
            </a:r>
            <a:r>
              <a:rPr lang="en-US" smtClean="0">
                <a:solidFill>
                  <a:srgbClr val="00B050"/>
                </a:solidFill>
              </a:rPr>
              <a:t>NUM =</a:t>
            </a:r>
            <a:r>
              <a:rPr lang="en-US" dirty="0" smtClean="0">
                <a:solidFill>
                  <a:srgbClr val="00B050"/>
                </a:solidFill>
              </a:rPr>
              <a:t>1) THEN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	RETURN (NUM);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ELSE </a:t>
            </a:r>
          </a:p>
          <a:p>
            <a:pPr marL="400050" lvl="1" indent="0"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RETURN </a:t>
            </a:r>
            <a:r>
              <a:rPr lang="en-US" dirty="0">
                <a:solidFill>
                  <a:srgbClr val="00B050"/>
                </a:solidFill>
              </a:rPr>
              <a:t>(NUM * FACTORIAL(NUM-1));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     END IF;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END </a:t>
            </a:r>
            <a:r>
              <a:rPr lang="en-US" dirty="0">
                <a:solidFill>
                  <a:srgbClr val="00B050"/>
                </a:solidFill>
              </a:rPr>
              <a:t>FACTORIAL;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25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-- НАШ ПЕРВЫЙ ПАКЕТ --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</a:rPr>
              <a:t>CREATE OR REPLACE PACKAGE </a:t>
            </a:r>
            <a:r>
              <a:rPr lang="en-US" b="1" dirty="0" err="1">
                <a:solidFill>
                  <a:srgbClr val="00B050"/>
                </a:solidFill>
              </a:rPr>
              <a:t>test_pkg</a:t>
            </a:r>
            <a:r>
              <a:rPr lang="en-US" b="1" dirty="0">
                <a:solidFill>
                  <a:srgbClr val="00B050"/>
                </a:solidFill>
              </a:rPr>
              <a:t> IS </a:t>
            </a:r>
            <a:r>
              <a:rPr lang="en-US" dirty="0" smtClean="0">
                <a:solidFill>
                  <a:srgbClr val="00B050"/>
                </a:solidFill>
              </a:rPr>
              <a:t>	PROCEDURE </a:t>
            </a:r>
            <a:r>
              <a:rPr lang="en-US" b="1" dirty="0" err="1">
                <a:solidFill>
                  <a:srgbClr val="00B050"/>
                </a:solidFill>
              </a:rPr>
              <a:t>Out_Screen</a:t>
            </a:r>
            <a:r>
              <a:rPr lang="en-US" b="1" dirty="0">
                <a:solidFill>
                  <a:srgbClr val="00B050"/>
                </a:solidFill>
              </a:rPr>
              <a:t>(TOSC</a:t>
            </a:r>
            <a:r>
              <a:rPr lang="en-US" dirty="0">
                <a:solidFill>
                  <a:srgbClr val="00B050"/>
                </a:solidFill>
              </a:rPr>
              <a:t> IN VARCHAR2);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FUNCTION </a:t>
            </a:r>
            <a:r>
              <a:rPr lang="en-US" b="1" dirty="0" err="1">
                <a:solidFill>
                  <a:srgbClr val="00B050"/>
                </a:solidFill>
              </a:rPr>
              <a:t>Add_Two_Num</a:t>
            </a:r>
            <a:r>
              <a:rPr lang="en-US" dirty="0">
                <a:solidFill>
                  <a:srgbClr val="00B050"/>
                </a:solidFill>
              </a:rPr>
              <a:t>(A IN NUMBER, B IN NUMBER) RETURN NUMBER;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FUNCTION </a:t>
            </a:r>
            <a:r>
              <a:rPr lang="en-US" b="1" dirty="0" err="1">
                <a:solidFill>
                  <a:srgbClr val="00B050"/>
                </a:solidFill>
              </a:rPr>
              <a:t>Min_Two_Num</a:t>
            </a:r>
            <a:r>
              <a:rPr lang="en-US" dirty="0">
                <a:solidFill>
                  <a:srgbClr val="00B050"/>
                </a:solidFill>
              </a:rPr>
              <a:t>(A IN NUMBER, B IN NUMBER) RETURN NUMBER;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FUNCTION </a:t>
            </a:r>
            <a:r>
              <a:rPr lang="en-US" b="1" dirty="0">
                <a:solidFill>
                  <a:srgbClr val="00B050"/>
                </a:solidFill>
              </a:rPr>
              <a:t>FACTORIAL</a:t>
            </a:r>
            <a:r>
              <a:rPr lang="en-US" dirty="0">
                <a:solidFill>
                  <a:srgbClr val="00B050"/>
                </a:solidFill>
              </a:rPr>
              <a:t>(NUM IN NUMBER) RETURN NUMBER;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END </a:t>
            </a:r>
            <a:r>
              <a:rPr lang="en-US" b="1" dirty="0" err="1">
                <a:solidFill>
                  <a:srgbClr val="00B050"/>
                </a:solidFill>
              </a:rPr>
              <a:t>test_pkg</a:t>
            </a:r>
            <a:r>
              <a:rPr lang="en-US" b="1" dirty="0">
                <a:solidFill>
                  <a:srgbClr val="00B050"/>
                </a:solidFill>
              </a:rPr>
              <a:t>;</a:t>
            </a:r>
            <a:endParaRPr lang="ru-RU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26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en-US" dirty="0"/>
              <a:t>-- PACKAGE BODY </a:t>
            </a:r>
            <a:r>
              <a:rPr lang="en-US" dirty="0" err="1"/>
              <a:t>test_pkg</a:t>
            </a:r>
            <a:r>
              <a:rPr lang="en-US" dirty="0"/>
              <a:t> --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CREATE OR REPLACE PACKAGE BODY </a:t>
            </a:r>
            <a:r>
              <a:rPr lang="en-US" b="1" dirty="0" err="1">
                <a:solidFill>
                  <a:srgbClr val="00B050"/>
                </a:solidFill>
              </a:rPr>
              <a:t>test_pkg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IS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-- PROCEDURE </a:t>
            </a:r>
            <a:r>
              <a:rPr lang="en-US" dirty="0" err="1" smtClean="0">
                <a:solidFill>
                  <a:srgbClr val="FF0000"/>
                </a:solidFill>
              </a:rPr>
              <a:t>Out_Screen</a:t>
            </a:r>
            <a:r>
              <a:rPr lang="en-US" dirty="0" smtClean="0">
                <a:solidFill>
                  <a:srgbClr val="FF0000"/>
                </a:solidFill>
              </a:rPr>
              <a:t> --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PROCEDURE </a:t>
            </a:r>
            <a:r>
              <a:rPr lang="en-US" dirty="0" err="1">
                <a:solidFill>
                  <a:srgbClr val="00B050"/>
                </a:solidFill>
              </a:rPr>
              <a:t>Out_Screen</a:t>
            </a:r>
            <a:r>
              <a:rPr lang="en-US" dirty="0">
                <a:solidFill>
                  <a:srgbClr val="00B050"/>
                </a:solidFill>
              </a:rPr>
              <a:t>(TOSC IN VARCHAR2) IS </a:t>
            </a:r>
            <a:r>
              <a:rPr lang="en-US" dirty="0" smtClean="0">
                <a:solidFill>
                  <a:srgbClr val="00B050"/>
                </a:solidFill>
              </a:rPr>
              <a:t>	BEGIN </a:t>
            </a:r>
            <a:r>
              <a:rPr lang="en-US" dirty="0" err="1">
                <a:solidFill>
                  <a:srgbClr val="00B050"/>
                </a:solidFill>
              </a:rPr>
              <a:t>DBMS_OUTPUT.enable</a:t>
            </a:r>
            <a:r>
              <a:rPr lang="en-US" dirty="0">
                <a:solidFill>
                  <a:srgbClr val="00B050"/>
                </a:solidFill>
              </a:rPr>
              <a:t>; </a:t>
            </a:r>
            <a:r>
              <a:rPr lang="en-US" dirty="0" smtClean="0">
                <a:solidFill>
                  <a:srgbClr val="00B050"/>
                </a:solidFill>
              </a:rPr>
              <a:t>	</a:t>
            </a:r>
            <a:r>
              <a:rPr lang="en-US" dirty="0" err="1" smtClean="0">
                <a:solidFill>
                  <a:srgbClr val="00B050"/>
                </a:solidFill>
              </a:rPr>
              <a:t>DBMS_OUTPUT.put_line</a:t>
            </a:r>
            <a:r>
              <a:rPr lang="en-US" dirty="0" smtClean="0">
                <a:solidFill>
                  <a:srgbClr val="00B050"/>
                </a:solidFill>
              </a:rPr>
              <a:t>(TOSC</a:t>
            </a:r>
            <a:r>
              <a:rPr lang="en-US" dirty="0">
                <a:solidFill>
                  <a:srgbClr val="00B050"/>
                </a:solidFill>
              </a:rPr>
              <a:t>);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END </a:t>
            </a:r>
            <a:r>
              <a:rPr lang="en-US" dirty="0" err="1">
                <a:solidFill>
                  <a:srgbClr val="00B050"/>
                </a:solidFill>
              </a:rPr>
              <a:t>Out_Screen</a:t>
            </a:r>
            <a:r>
              <a:rPr lang="en-US" dirty="0" smtClean="0">
                <a:solidFill>
                  <a:srgbClr val="00B050"/>
                </a:solidFill>
              </a:rPr>
              <a:t>;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-- </a:t>
            </a:r>
            <a:r>
              <a:rPr lang="en-US" dirty="0">
                <a:solidFill>
                  <a:srgbClr val="FF0000"/>
                </a:solidFill>
              </a:rPr>
              <a:t>FUNCTION </a:t>
            </a:r>
            <a:r>
              <a:rPr lang="en-US" dirty="0" err="1">
                <a:solidFill>
                  <a:srgbClr val="FF0000"/>
                </a:solidFill>
              </a:rPr>
              <a:t>Min_Two_Num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–</a:t>
            </a:r>
          </a:p>
          <a:p>
            <a:pPr marL="400050" lvl="1" indent="0">
              <a:buNone/>
            </a:pPr>
            <a:r>
              <a:rPr lang="en-US" dirty="0">
                <a:solidFill>
                  <a:srgbClr val="00B050"/>
                </a:solidFill>
              </a:rPr>
              <a:t>FUNCTION </a:t>
            </a:r>
            <a:r>
              <a:rPr lang="en-US" dirty="0" err="1">
                <a:solidFill>
                  <a:srgbClr val="00B050"/>
                </a:solidFill>
              </a:rPr>
              <a:t>Min_Two_Num</a:t>
            </a:r>
            <a:r>
              <a:rPr lang="en-US" dirty="0">
                <a:solidFill>
                  <a:srgbClr val="00B050"/>
                </a:solidFill>
              </a:rPr>
              <a:t>(A IN NUMBER, B IN </a:t>
            </a:r>
            <a:r>
              <a:rPr lang="en-US" dirty="0" smtClean="0">
                <a:solidFill>
                  <a:srgbClr val="00B050"/>
                </a:solidFill>
              </a:rPr>
              <a:t>NUMBER</a:t>
            </a:r>
            <a:r>
              <a:rPr lang="en-US" dirty="0">
                <a:solidFill>
                  <a:srgbClr val="00B050"/>
                </a:solidFill>
              </a:rPr>
              <a:t>) RETURN NUMBER IS </a:t>
            </a:r>
            <a:endParaRPr lang="en-US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	BEGIN </a:t>
            </a:r>
            <a:r>
              <a:rPr lang="en-US" dirty="0">
                <a:solidFill>
                  <a:srgbClr val="00B050"/>
                </a:solidFill>
              </a:rPr>
              <a:t>RETURN (A - B); </a:t>
            </a:r>
            <a:endParaRPr lang="en-US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END </a:t>
            </a:r>
            <a:r>
              <a:rPr lang="en-US" dirty="0" err="1">
                <a:solidFill>
                  <a:srgbClr val="00B050"/>
                </a:solidFill>
              </a:rPr>
              <a:t>Min_Two_Num</a:t>
            </a:r>
            <a:r>
              <a:rPr lang="en-US" dirty="0">
                <a:solidFill>
                  <a:srgbClr val="00B050"/>
                </a:solidFill>
              </a:rPr>
              <a:t>;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34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92500" lnSpcReduction="20000"/>
          </a:bodyPr>
          <a:lstStyle/>
          <a:p>
            <a:pPr marL="40005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-- FUNCTION </a:t>
            </a:r>
            <a:r>
              <a:rPr lang="en-US" dirty="0" err="1">
                <a:solidFill>
                  <a:srgbClr val="FF0000"/>
                </a:solidFill>
              </a:rPr>
              <a:t>Add_Two_Num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–</a:t>
            </a:r>
          </a:p>
          <a:p>
            <a:pPr marL="400050" lvl="1" indent="0">
              <a:buNone/>
            </a:pPr>
            <a:r>
              <a:rPr lang="en-US" dirty="0">
                <a:solidFill>
                  <a:srgbClr val="00B050"/>
                </a:solidFill>
              </a:rPr>
              <a:t>FUNCTION </a:t>
            </a:r>
            <a:r>
              <a:rPr lang="en-US" b="1" dirty="0" err="1">
                <a:solidFill>
                  <a:srgbClr val="00B050"/>
                </a:solidFill>
              </a:rPr>
              <a:t>Add_Two_Num</a:t>
            </a:r>
            <a:r>
              <a:rPr lang="en-US" dirty="0">
                <a:solidFill>
                  <a:srgbClr val="00B050"/>
                </a:solidFill>
              </a:rPr>
              <a:t>(A IN NUMBER, B IN NUMBER) RETURN NUMBER IS </a:t>
            </a:r>
            <a:endParaRPr lang="en-US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BEGIN </a:t>
            </a:r>
          </a:p>
          <a:p>
            <a:pPr marL="400050" lvl="1" indent="0"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RETURN </a:t>
            </a:r>
            <a:r>
              <a:rPr lang="en-US" dirty="0">
                <a:solidFill>
                  <a:srgbClr val="00B050"/>
                </a:solidFill>
              </a:rPr>
              <a:t>(A + B); </a:t>
            </a:r>
            <a:endParaRPr lang="en-US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END </a:t>
            </a:r>
            <a:r>
              <a:rPr lang="en-US" dirty="0" err="1">
                <a:solidFill>
                  <a:srgbClr val="00B050"/>
                </a:solidFill>
              </a:rPr>
              <a:t>Add_Two_Num</a:t>
            </a:r>
            <a:r>
              <a:rPr lang="en-US" dirty="0" smtClean="0">
                <a:solidFill>
                  <a:srgbClr val="00B050"/>
                </a:solidFill>
              </a:rPr>
              <a:t>;</a:t>
            </a:r>
            <a:endParaRPr lang="en-US" dirty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en-US" sz="2600" dirty="0">
                <a:solidFill>
                  <a:srgbClr val="FF0000"/>
                </a:solidFill>
              </a:rPr>
              <a:t>-- FUNCTION FACTORIAL </a:t>
            </a:r>
            <a:r>
              <a:rPr lang="en-US" sz="2600" dirty="0" smtClean="0">
                <a:solidFill>
                  <a:srgbClr val="FF0000"/>
                </a:solidFill>
              </a:rPr>
              <a:t>–</a:t>
            </a:r>
          </a:p>
          <a:p>
            <a:pPr marL="400050" lvl="1" indent="0">
              <a:buNone/>
            </a:pPr>
            <a:r>
              <a:rPr lang="en-US" sz="2600" dirty="0">
                <a:solidFill>
                  <a:srgbClr val="00B050"/>
                </a:solidFill>
              </a:rPr>
              <a:t>FUNCTION </a:t>
            </a:r>
            <a:r>
              <a:rPr lang="en-US" sz="2600" b="1" dirty="0">
                <a:solidFill>
                  <a:srgbClr val="00B050"/>
                </a:solidFill>
              </a:rPr>
              <a:t>FACTORIAL</a:t>
            </a:r>
            <a:r>
              <a:rPr lang="en-US" sz="2600" dirty="0">
                <a:solidFill>
                  <a:srgbClr val="00B050"/>
                </a:solidFill>
              </a:rPr>
              <a:t>(NUM IN NUMBER) RETURN NUMBER IS </a:t>
            </a:r>
            <a:endParaRPr lang="en-US" sz="26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en-US" sz="2600" dirty="0" smtClean="0">
                <a:solidFill>
                  <a:srgbClr val="00B050"/>
                </a:solidFill>
              </a:rPr>
              <a:t>BEGIN </a:t>
            </a:r>
          </a:p>
          <a:p>
            <a:pPr marL="400050" lvl="1" indent="0">
              <a:buNone/>
            </a:pPr>
            <a:r>
              <a:rPr lang="en-US" sz="2600" dirty="0" smtClean="0">
                <a:solidFill>
                  <a:srgbClr val="00B050"/>
                </a:solidFill>
              </a:rPr>
              <a:t>   IF </a:t>
            </a:r>
            <a:r>
              <a:rPr lang="en-US" sz="2600" dirty="0">
                <a:solidFill>
                  <a:srgbClr val="00B050"/>
                </a:solidFill>
              </a:rPr>
              <a:t>(NUM &lt;=1) THEN </a:t>
            </a:r>
            <a:endParaRPr lang="en-US" sz="26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en-US" sz="2600" dirty="0" smtClean="0">
                <a:solidFill>
                  <a:srgbClr val="00B050"/>
                </a:solidFill>
              </a:rPr>
              <a:t>        RETURN </a:t>
            </a:r>
            <a:r>
              <a:rPr lang="en-US" sz="2600" dirty="0">
                <a:solidFill>
                  <a:srgbClr val="00B050"/>
                </a:solidFill>
              </a:rPr>
              <a:t>(NUM); </a:t>
            </a:r>
            <a:endParaRPr lang="en-US" sz="26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en-US" sz="2600" dirty="0" smtClean="0">
                <a:solidFill>
                  <a:srgbClr val="00B050"/>
                </a:solidFill>
              </a:rPr>
              <a:t>   ELSE </a:t>
            </a:r>
          </a:p>
          <a:p>
            <a:pPr marL="400050" lvl="1" indent="0">
              <a:buNone/>
            </a:pPr>
            <a:r>
              <a:rPr lang="en-US" sz="2600" dirty="0">
                <a:solidFill>
                  <a:srgbClr val="00B050"/>
                </a:solidFill>
              </a:rPr>
              <a:t>	</a:t>
            </a:r>
            <a:r>
              <a:rPr lang="en-US" sz="2600" dirty="0" smtClean="0">
                <a:solidFill>
                  <a:srgbClr val="00B050"/>
                </a:solidFill>
              </a:rPr>
              <a:t> RETURN </a:t>
            </a:r>
            <a:r>
              <a:rPr lang="en-US" sz="2600" dirty="0">
                <a:solidFill>
                  <a:srgbClr val="00B050"/>
                </a:solidFill>
              </a:rPr>
              <a:t>(NUM * FACTORIAL(NUM-1)); </a:t>
            </a:r>
            <a:endParaRPr lang="en-US" sz="26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en-US" sz="2600" dirty="0" smtClean="0">
                <a:solidFill>
                  <a:srgbClr val="00B050"/>
                </a:solidFill>
              </a:rPr>
              <a:t>   END </a:t>
            </a:r>
            <a:r>
              <a:rPr lang="en-US" sz="2600" dirty="0">
                <a:solidFill>
                  <a:srgbClr val="00B050"/>
                </a:solidFill>
              </a:rPr>
              <a:t>IF; </a:t>
            </a:r>
            <a:endParaRPr lang="en-US" sz="26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en-US" sz="2600" dirty="0" smtClean="0">
                <a:solidFill>
                  <a:srgbClr val="00B050"/>
                </a:solidFill>
              </a:rPr>
              <a:t>END </a:t>
            </a:r>
            <a:r>
              <a:rPr lang="en-US" sz="2600" dirty="0">
                <a:solidFill>
                  <a:srgbClr val="00B050"/>
                </a:solidFill>
              </a:rPr>
              <a:t>FACTORIAL; </a:t>
            </a:r>
            <a:endParaRPr lang="en-US" sz="26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END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test_pkg</a:t>
            </a:r>
            <a:r>
              <a:rPr lang="en-US" b="1" dirty="0">
                <a:solidFill>
                  <a:srgbClr val="00B050"/>
                </a:solidFill>
              </a:rPr>
              <a:t>;</a:t>
            </a:r>
            <a:endParaRPr lang="ru-RU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22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BEGIN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	</a:t>
            </a:r>
            <a:r>
              <a:rPr lang="en-US" dirty="0" err="1" smtClean="0">
                <a:solidFill>
                  <a:srgbClr val="00B050"/>
                </a:solidFill>
              </a:rPr>
              <a:t>test_pkg.Out_Screen</a:t>
            </a:r>
            <a:r>
              <a:rPr lang="en-US" dirty="0">
                <a:solidFill>
                  <a:srgbClr val="00B050"/>
                </a:solidFill>
              </a:rPr>
              <a:t>('HELLO!!!');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END;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230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373</Words>
  <Application>Microsoft Office PowerPoint</Application>
  <PresentationFormat>Экран (4:3)</PresentationFormat>
  <Paragraphs>73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Stored procedures/functions and PKG of Oracle</vt:lpstr>
      <vt:lpstr>-- PROCEDURE Out_Screen --</vt:lpstr>
      <vt:lpstr>-- FUNCTION Min_Two_Num --</vt:lpstr>
      <vt:lpstr>-- FUNCTION Add_Two_Num --</vt:lpstr>
      <vt:lpstr>-- FUNCTION FACTORIAL --</vt:lpstr>
      <vt:lpstr>-- НАШ ПЕРВЫЙ ПАКЕТ --</vt:lpstr>
      <vt:lpstr>-- PACKAGE BODY test_pkg --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Stored procedures/functions and PKG of Oracle</dc:title>
  <dc:creator>Home</dc:creator>
  <cp:lastModifiedBy>Акылаев Жасулан</cp:lastModifiedBy>
  <cp:revision>10</cp:revision>
  <dcterms:created xsi:type="dcterms:W3CDTF">2017-08-26T00:14:41Z</dcterms:created>
  <dcterms:modified xsi:type="dcterms:W3CDTF">2020-09-24T03:14:22Z</dcterms:modified>
</cp:coreProperties>
</file>